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27" y="777240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ZSGC_sunset">
            <a:extLst>
              <a:ext uri="{FF2B5EF4-FFF2-40B4-BE49-F238E27FC236}">
                <a16:creationId xmlns:a16="http://schemas.microsoft.com/office/drawing/2014/main" id="{771E908E-0DAF-7995-B95F-8ABFBD0913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11631881" y="0"/>
            <a:ext cx="556959" cy="9556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Arizona State University (ASU) Logo, PNG, Symbol, History, Meaning">
            <a:extLst>
              <a:ext uri="{FF2B5EF4-FFF2-40B4-BE49-F238E27FC236}">
                <a16:creationId xmlns:a16="http://schemas.microsoft.com/office/drawing/2014/main" id="{00D1D98A-E976-E22C-AC48-159791B0ABA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10" b="33716"/>
          <a:stretch/>
        </p:blipFill>
        <p:spPr bwMode="auto">
          <a:xfrm>
            <a:off x="9521072" y="212801"/>
            <a:ext cx="1517328" cy="34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D19EA5F-EB7B-BF10-D132-83CDC6CA99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400" y="147109"/>
            <a:ext cx="593481" cy="62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2" name="Picture 1" descr="AZSGC_sunset">
            <a:extLst>
              <a:ext uri="{FF2B5EF4-FFF2-40B4-BE49-F238E27FC236}">
                <a16:creationId xmlns:a16="http://schemas.microsoft.com/office/drawing/2014/main" id="{E85E3D52-DCDD-C708-F01A-50D115F8C3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11631881" y="0"/>
            <a:ext cx="556959" cy="9556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rizona State University (ASU) Logo, PNG, Symbol, History, Meaning">
            <a:extLst>
              <a:ext uri="{FF2B5EF4-FFF2-40B4-BE49-F238E27FC236}">
                <a16:creationId xmlns:a16="http://schemas.microsoft.com/office/drawing/2014/main" id="{D0D65BB8-ED91-037B-1259-941362CAAF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10" b="33716"/>
          <a:stretch/>
        </p:blipFill>
        <p:spPr bwMode="auto">
          <a:xfrm>
            <a:off x="9521072" y="212801"/>
            <a:ext cx="1517328" cy="34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DB20645-2924-3A3A-E0B7-CF343992C9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400" y="147109"/>
            <a:ext cx="593481" cy="62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ZSGC_sunset">
            <a:extLst>
              <a:ext uri="{FF2B5EF4-FFF2-40B4-BE49-F238E27FC236}">
                <a16:creationId xmlns:a16="http://schemas.microsoft.com/office/drawing/2014/main" id="{2D762C6E-8183-0097-1D57-BC744268BC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0" t="2715" r="13370" b="1530"/>
          <a:stretch>
            <a:fillRect/>
          </a:stretch>
        </p:blipFill>
        <p:spPr bwMode="auto">
          <a:xfrm>
            <a:off x="11631881" y="0"/>
            <a:ext cx="556959" cy="9556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Arizona State University (ASU) Logo, PNG, Symbol, History, Meaning">
            <a:extLst>
              <a:ext uri="{FF2B5EF4-FFF2-40B4-BE49-F238E27FC236}">
                <a16:creationId xmlns:a16="http://schemas.microsoft.com/office/drawing/2014/main" id="{9E1FDB76-FB2D-85DC-1992-A05CC83E730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10" b="33716"/>
          <a:stretch/>
        </p:blipFill>
        <p:spPr bwMode="auto">
          <a:xfrm>
            <a:off x="9521072" y="212801"/>
            <a:ext cx="1517328" cy="34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381DB6D-BE3D-B678-B7D0-5094417CAF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400" y="147109"/>
            <a:ext cx="593481" cy="62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9656E-3089-E0DE-BA33-06B5242343B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66800" y="552589"/>
            <a:ext cx="10058400" cy="2749412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FPGA-Based Radar Signal Processing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0F6E732E-3B05-0147-D9EB-BB5B1F9823A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066800" y="3556000"/>
            <a:ext cx="10058400" cy="1450562"/>
          </a:xfrm>
        </p:spPr>
        <p:txBody>
          <a:bodyPr>
            <a:normAutofit/>
          </a:bodyPr>
          <a:lstStyle/>
          <a:p>
            <a:pPr algn="ctr"/>
            <a:r>
              <a:rPr lang="en-US" cap="none" dirty="0"/>
              <a:t>S</a:t>
            </a:r>
            <a:r>
              <a:rPr lang="en-US" cap="none" dirty="0">
                <a:latin typeface="+mn-lt"/>
              </a:rPr>
              <a:t>aket Shanbhag</a:t>
            </a:r>
          </a:p>
          <a:p>
            <a:pPr algn="ctr"/>
            <a:r>
              <a:rPr lang="en-US" cap="none" dirty="0">
                <a:latin typeface="+mn-lt"/>
              </a:rPr>
              <a:t>Mentor: Tracee Jamison-Hooks</a:t>
            </a:r>
          </a:p>
          <a:p>
            <a:pPr algn="ctr"/>
            <a:r>
              <a:rPr lang="en-US" dirty="0"/>
              <a:t>Arizona State University</a:t>
            </a:r>
            <a:endParaRPr lang="en-US" cap="none" dirty="0">
              <a:latin typeface="+mn-lt"/>
            </a:endParaRPr>
          </a:p>
          <a:p>
            <a:endParaRPr lang="en-US" cap="none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73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03B8E-1BB0-01D8-B601-B0958574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32AD4-C6E2-C211-9D2F-43D02BDA3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would like to thank:</a:t>
            </a:r>
          </a:p>
          <a:p>
            <a:r>
              <a:rPr lang="en-US" dirty="0"/>
              <a:t>Dr Tracee Jamison-Hooks and the rest of the RADAR research team</a:t>
            </a:r>
          </a:p>
          <a:p>
            <a:r>
              <a:rPr lang="en-US" dirty="0"/>
              <a:t>Arizona State University </a:t>
            </a:r>
          </a:p>
          <a:p>
            <a:r>
              <a:rPr lang="en-US" dirty="0"/>
              <a:t>NASA Arizona Space Grant</a:t>
            </a:r>
          </a:p>
        </p:txBody>
      </p:sp>
    </p:spTree>
    <p:extLst>
      <p:ext uri="{BB962C8B-B14F-4D97-AF65-F5344CB8AC3E}">
        <p14:creationId xmlns:p14="http://schemas.microsoft.com/office/powerpoint/2010/main" val="1886757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625257-266B-7145-B7C5-ADC801853F6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45664" y="1109180"/>
            <a:ext cx="3844787" cy="1918942"/>
          </a:xfrm>
        </p:spPr>
        <p:txBody>
          <a:bodyPr>
            <a:normAutofit/>
          </a:bodyPr>
          <a:lstStyle/>
          <a:p>
            <a:r>
              <a:rPr lang="en-US" sz="6600" dirty="0"/>
              <a:t>Thank You! 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7A52623C-042C-01D4-A54E-A18E0178E739}"/>
              </a:ext>
            </a:extLst>
          </p:cNvPr>
          <p:cNvSpPr txBox="1">
            <a:spLocks/>
          </p:cNvSpPr>
          <p:nvPr/>
        </p:nvSpPr>
        <p:spPr>
          <a:xfrm>
            <a:off x="4245665" y="3123372"/>
            <a:ext cx="3700670" cy="957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latin typeface="+mn-lt"/>
              </a:rPr>
              <a:t>Saket Shanbhag</a:t>
            </a:r>
          </a:p>
          <a:p>
            <a:pPr algn="ctr"/>
            <a:r>
              <a:rPr lang="en-US" sz="2000" dirty="0">
                <a:latin typeface="+mn-lt"/>
              </a:rPr>
              <a:t>Arizona State University</a:t>
            </a:r>
          </a:p>
          <a:p>
            <a:pPr algn="ctr"/>
            <a:r>
              <a:rPr lang="en-US" sz="2000" dirty="0">
                <a:latin typeface="+mn-lt"/>
              </a:rPr>
              <a:t>ssshanb1@asu.edu</a:t>
            </a:r>
          </a:p>
        </p:txBody>
      </p:sp>
    </p:spTree>
    <p:extLst>
      <p:ext uri="{BB962C8B-B14F-4D97-AF65-F5344CB8AC3E}">
        <p14:creationId xmlns:p14="http://schemas.microsoft.com/office/powerpoint/2010/main" val="141722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118A0-FD2B-A4DD-641E-ADD26C400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7FF50-EF78-E095-5F62-0F9692670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 Millimeter wave radar can measure the 3D Mass distribution of volcanic ash inside eruption plumes and their nearby drifting ash clouds.</a:t>
            </a:r>
          </a:p>
          <a:p>
            <a:pPr lvl="1"/>
            <a:r>
              <a:rPr lang="en-US" dirty="0"/>
              <a:t>Millimeter wave are better matched to ash particles allowing for better sensitivity.</a:t>
            </a:r>
          </a:p>
          <a:p>
            <a:pPr lvl="1"/>
            <a:r>
              <a:rPr lang="en-US" dirty="0"/>
              <a:t>Useful for on-site testing of ash particle to analyze volcanic activity affects rapidly.</a:t>
            </a:r>
          </a:p>
          <a:p>
            <a:pPr lvl="2"/>
            <a:r>
              <a:rPr lang="en-US" dirty="0"/>
              <a:t>Primarily helpful for preventing flights from being grounded for a significant amount of time.</a:t>
            </a:r>
          </a:p>
          <a:p>
            <a:r>
              <a:rPr lang="en-US" dirty="0"/>
              <a:t>- Field Programmable Gate Array (FPGA) used for digital back-end.</a:t>
            </a:r>
          </a:p>
          <a:p>
            <a:pPr lvl="1"/>
            <a:r>
              <a:rPr lang="en-US" dirty="0"/>
              <a:t>FPGA allows for high data rate as they are massively parallel.</a:t>
            </a:r>
          </a:p>
          <a:p>
            <a:pPr lvl="1"/>
            <a:r>
              <a:rPr lang="en-US" dirty="0"/>
              <a:t>Allows for rapid testing and implementation due to </a:t>
            </a:r>
            <a:r>
              <a:rPr lang="en-US" dirty="0" err="1"/>
              <a:t>reprogrammability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5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DC6E-49DA-EC19-94D9-7E8509BDB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pic>
        <p:nvPicPr>
          <p:cNvPr id="4" name="Picture 3" descr="A diagram of a computer network&#10;&#10;Description automatically generated">
            <a:extLst>
              <a:ext uri="{FF2B5EF4-FFF2-40B4-BE49-F238E27FC236}">
                <a16:creationId xmlns:a16="http://schemas.microsoft.com/office/drawing/2014/main" id="{77C52400-E927-0808-6FC9-5680E0B83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57" y="2222499"/>
            <a:ext cx="10987686" cy="273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86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365C2-B9F3-6873-D7E0-0F06B2FE8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F6089-64B1-3C07-CE0F-88AB93A94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000" dirty="0"/>
              <a:t>The Chirp Signal stored in DDR Memory is transmitted via the DAC from Xilinx </a:t>
            </a:r>
            <a:r>
              <a:rPr lang="en-US" sz="2000" dirty="0" err="1"/>
              <a:t>RFSoC</a:t>
            </a:r>
            <a:r>
              <a:rPr lang="en-US" sz="2000" dirty="0"/>
              <a:t> FPGA.</a:t>
            </a:r>
          </a:p>
          <a:p>
            <a:pPr marL="514350" indent="-514350">
              <a:buAutoNum type="arabicPeriod"/>
            </a:pPr>
            <a:r>
              <a:rPr lang="en-US" sz="2000" dirty="0"/>
              <a:t>The return signal is mixed with transmitted signal which results in high and low frequency components.</a:t>
            </a:r>
          </a:p>
          <a:p>
            <a:pPr marL="514350" indent="-514350">
              <a:buAutoNum type="arabicPeriod"/>
            </a:pPr>
            <a:r>
              <a:rPr lang="en-US" sz="2000" dirty="0"/>
              <a:t>This time domain signal is transformed into its frequency components using a critically sampled polyphase filter bank which provides relative frequencies from the ash clouds</a:t>
            </a:r>
          </a:p>
          <a:p>
            <a:pPr marL="514350" indent="-514350">
              <a:buAutoNum type="arabicPeriod"/>
            </a:pPr>
            <a:r>
              <a:rPr lang="en-US" sz="2000" dirty="0"/>
              <a:t>Averaging is done via the magnitude and summation blocks to increase the signal-to-noise ratio.</a:t>
            </a:r>
          </a:p>
          <a:p>
            <a:pPr marL="514350" indent="-514350">
              <a:buAutoNum type="arabicPeriod"/>
            </a:pPr>
            <a:r>
              <a:rPr lang="en-US" sz="2000" dirty="0"/>
              <a:t>Data is </a:t>
            </a:r>
            <a:r>
              <a:rPr lang="en-US" dirty="0"/>
              <a:t>transmitted through ethernet to a base station.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035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C59C8-D82E-1230-824C-27037E82B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409F86-4D2F-B2B5-BC40-74452C3CD7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042" t="32160" r="33333" b="41759"/>
          <a:stretch/>
        </p:blipFill>
        <p:spPr>
          <a:xfrm>
            <a:off x="2547827" y="1798320"/>
            <a:ext cx="7126826" cy="21834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7900F0-3F66-B367-598E-B1DD31FF2F3E}"/>
              </a:ext>
            </a:extLst>
          </p:cNvPr>
          <p:cNvSpPr txBox="1"/>
          <p:nvPr/>
        </p:nvSpPr>
        <p:spPr>
          <a:xfrm>
            <a:off x="1097280" y="4175760"/>
            <a:ext cx="1005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Utilized MATLAB Simulink to create a simulation of the ‘FFT-MAG’ Section of the digital backend and ensure that the output is as expected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Numerically Controlled Oscillator used to simulate input and input frequency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627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9691-D2EE-2040-AFB5-3970D465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Simulation: Expected Output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E8EF8A-84BE-094F-3CF5-55A0819AD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757" y="2175510"/>
            <a:ext cx="6081623" cy="32232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253568-940A-8931-2705-BE2BCCC9B4C7}"/>
              </a:ext>
            </a:extLst>
          </p:cNvPr>
          <p:cNvSpPr txBox="1"/>
          <p:nvPr/>
        </p:nvSpPr>
        <p:spPr>
          <a:xfrm>
            <a:off x="1097280" y="2413337"/>
            <a:ext cx="38811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Simulink output shows that the algorithm works as anticipated.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Demonstrates that the 25 MHz signal is extrapolated from the algorithm along with its mirrored signal</a:t>
            </a:r>
          </a:p>
        </p:txBody>
      </p:sp>
    </p:spTree>
    <p:extLst>
      <p:ext uri="{BB962C8B-B14F-4D97-AF65-F5344CB8AC3E}">
        <p14:creationId xmlns:p14="http://schemas.microsoft.com/office/powerpoint/2010/main" val="4023583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2567F-B7C8-51CA-B0BD-579AA979B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2D1EC-16F8-56F1-324D-9997768CA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-Simulink design is coded in Hardware Description Language (HDL) in Xilinx </a:t>
            </a:r>
            <a:r>
              <a:rPr lang="en-US" dirty="0" err="1"/>
              <a:t>Vivado</a:t>
            </a:r>
            <a:r>
              <a:rPr lang="en-US" dirty="0"/>
              <a:t> to program the FPGA to run the necessary algorithm.</a:t>
            </a:r>
          </a:p>
          <a:p>
            <a:r>
              <a:rPr lang="en-US" dirty="0"/>
              <a:t>-Utilizing the Internal logic Analyzer (ILA) in </a:t>
            </a:r>
            <a:r>
              <a:rPr lang="en-US" dirty="0" err="1"/>
              <a:t>Vivado</a:t>
            </a:r>
            <a:r>
              <a:rPr lang="en-US" dirty="0"/>
              <a:t>, functional verification of the HDL Code is performed.</a:t>
            </a:r>
          </a:p>
          <a:p>
            <a:pPr lvl="1"/>
            <a:r>
              <a:rPr lang="en-US" dirty="0"/>
              <a:t>Verifies that the design behaves as expected under various input conditions.</a:t>
            </a:r>
          </a:p>
          <a:p>
            <a:r>
              <a:rPr lang="en-US" dirty="0"/>
              <a:t>-Signals analyzed in the ILA should demonstrate that the frequency content of the signal is detected.</a:t>
            </a:r>
          </a:p>
        </p:txBody>
      </p:sp>
    </p:spTree>
    <p:extLst>
      <p:ext uri="{BB962C8B-B14F-4D97-AF65-F5344CB8AC3E}">
        <p14:creationId xmlns:p14="http://schemas.microsoft.com/office/powerpoint/2010/main" val="185116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F1AA-A1A9-D818-D5D3-0859E9961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E695A1-35EC-69B7-5F30-A0366CD09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40" y="1826260"/>
            <a:ext cx="8808720" cy="26609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7D46A4-D957-6914-D0F5-4BA345A95148}"/>
              </a:ext>
            </a:extLst>
          </p:cNvPr>
          <p:cNvSpPr txBox="1"/>
          <p:nvPr/>
        </p:nvSpPr>
        <p:spPr>
          <a:xfrm>
            <a:off x="1691640" y="457612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ILA output on </a:t>
            </a:r>
            <a:r>
              <a:rPr lang="en-US" sz="1800" dirty="0" err="1"/>
              <a:t>RFSoC</a:t>
            </a:r>
            <a:r>
              <a:rPr lang="en-US" sz="1800" dirty="0"/>
              <a:t> FPGA showing successful hardware implementation of design</a:t>
            </a:r>
          </a:p>
        </p:txBody>
      </p:sp>
    </p:spTree>
    <p:extLst>
      <p:ext uri="{BB962C8B-B14F-4D97-AF65-F5344CB8AC3E}">
        <p14:creationId xmlns:p14="http://schemas.microsoft.com/office/powerpoint/2010/main" val="73819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6CCC5-31E2-A7B2-952F-BCD10B308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7EB5E-8162-99DC-1F11-10FE01D24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 The rest of the algorithm needs to designed and implemented based on the output of the RF Analog Front end once it is designed.</a:t>
            </a:r>
          </a:p>
          <a:p>
            <a:r>
              <a:rPr lang="en-US" dirty="0"/>
              <a:t>-Chirp Signal and frequency mixing needs to be designed, implemented and tested</a:t>
            </a:r>
          </a:p>
          <a:p>
            <a:r>
              <a:rPr lang="en-US" dirty="0"/>
              <a:t>- Ethernet Data output needs to be configured to allow for low-loss, high data-rate transmission.</a:t>
            </a:r>
          </a:p>
        </p:txBody>
      </p:sp>
    </p:spTree>
    <p:extLst>
      <p:ext uri="{BB962C8B-B14F-4D97-AF65-F5344CB8AC3E}">
        <p14:creationId xmlns:p14="http://schemas.microsoft.com/office/powerpoint/2010/main" val="33305236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99FA88229F6D40A49FAF7DFD1276A6" ma:contentTypeVersion="9" ma:contentTypeDescription="Create a new document." ma:contentTypeScope="" ma:versionID="b8a2d808620d70e3db010e0f488f800c">
  <xsd:schema xmlns:xsd="http://www.w3.org/2001/XMLSchema" xmlns:xs="http://www.w3.org/2001/XMLSchema" xmlns:p="http://schemas.microsoft.com/office/2006/metadata/properties" xmlns:ns3="1d02b901-7f20-4139-9c33-d0bd702e4ea8" xmlns:ns4="1f58de04-13db-45d6-b8ee-c08d4ec6e4f1" targetNamespace="http://schemas.microsoft.com/office/2006/metadata/properties" ma:root="true" ma:fieldsID="a81f2d808f99876c60107132230e0879" ns3:_="" ns4:_="">
    <xsd:import namespace="1d02b901-7f20-4139-9c33-d0bd702e4ea8"/>
    <xsd:import namespace="1f58de04-13db-45d6-b8ee-c08d4ec6e4f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SearchPropertie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2b901-7f20-4139-9c33-d0bd702e4ea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8de04-13db-45d6-b8ee-c08d4ec6e4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FCE0C1-A9E7-4BD6-B140-35C818DFAA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70FDD1-A05B-49C8-A67C-0A7EF424C9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02b901-7f20-4139-9c33-d0bd702e4ea8"/>
    <ds:schemaRef ds:uri="1f58de04-13db-45d6-b8ee-c08d4ec6e4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548F01-A2D3-46DC-BBCA-6C47B67E15A7}">
  <ds:schemaRefs>
    <ds:schemaRef ds:uri="http://schemas.microsoft.com/office/2006/documentManagement/types"/>
    <ds:schemaRef ds:uri="http://purl.org/dc/elements/1.1/"/>
    <ds:schemaRef ds:uri="1f58de04-13db-45d6-b8ee-c08d4ec6e4f1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1d02b901-7f20-4139-9c33-d0bd702e4ea8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99</TotalTime>
  <Words>458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Retrospect</vt:lpstr>
      <vt:lpstr>FPGA-Based Radar Signal Processing</vt:lpstr>
      <vt:lpstr>Project Overview</vt:lpstr>
      <vt:lpstr>Project Overview</vt:lpstr>
      <vt:lpstr>Concept Of Operations</vt:lpstr>
      <vt:lpstr>Simulation</vt:lpstr>
      <vt:lpstr>Simulation: Expected Output</vt:lpstr>
      <vt:lpstr>Hardware Testing</vt:lpstr>
      <vt:lpstr>Hardware Results</vt:lpstr>
      <vt:lpstr>Next Steps</vt:lpstr>
      <vt:lpstr>Acknowledgements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Saket Shanbhag (Student)</dc:creator>
  <cp:lastModifiedBy>Michelle A. Coe</cp:lastModifiedBy>
  <cp:revision>2</cp:revision>
  <dcterms:created xsi:type="dcterms:W3CDTF">2024-04-05T20:52:31Z</dcterms:created>
  <dcterms:modified xsi:type="dcterms:W3CDTF">2024-04-11T20:26:38Z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0x0101001A99FA88229F6D40A49FAF7DFD1276A6</vt:lpwstr>
  </property>
</Properties>
</file>